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nningham, Marqiece" userId="ab893edd-4c60-4904-aa26-83cc02bc68ab" providerId="ADAL" clId="{C83DFD83-8EFC-44A3-B396-1E7667B56504}"/>
    <pc:docChg chg="undo custSel addSld modSld">
      <pc:chgData name="Cunningham, Marqiece" userId="ab893edd-4c60-4904-aa26-83cc02bc68ab" providerId="ADAL" clId="{C83DFD83-8EFC-44A3-B396-1E7667B56504}" dt="2026-03-17T17:17:03.939" v="2265" actId="20577"/>
      <pc:docMkLst>
        <pc:docMk/>
      </pc:docMkLst>
      <pc:sldChg chg="delSp modSp mod">
        <pc:chgData name="Cunningham, Marqiece" userId="ab893edd-4c60-4904-aa26-83cc02bc68ab" providerId="ADAL" clId="{C83DFD83-8EFC-44A3-B396-1E7667B56504}" dt="2026-03-17T13:38:02.228" v="2080" actId="1076"/>
        <pc:sldMkLst>
          <pc:docMk/>
          <pc:sldMk cId="1363947874" sldId="256"/>
        </pc:sldMkLst>
        <pc:spChg chg="mod">
          <ac:chgData name="Cunningham, Marqiece" userId="ab893edd-4c60-4904-aa26-83cc02bc68ab" providerId="ADAL" clId="{C83DFD83-8EFC-44A3-B396-1E7667B56504}" dt="2026-03-17T13:38:02.228" v="2080" actId="1076"/>
          <ac:spMkLst>
            <pc:docMk/>
            <pc:sldMk cId="1363947874" sldId="256"/>
            <ac:spMk id="2" creationId="{AC34B50A-0129-5844-AFF2-4995E6C101B5}"/>
          </ac:spMkLst>
        </pc:spChg>
        <pc:spChg chg="del mod">
          <ac:chgData name="Cunningham, Marqiece" userId="ab893edd-4c60-4904-aa26-83cc02bc68ab" providerId="ADAL" clId="{C83DFD83-8EFC-44A3-B396-1E7667B56504}" dt="2026-03-17T13:35:40.204" v="2025" actId="478"/>
          <ac:spMkLst>
            <pc:docMk/>
            <pc:sldMk cId="1363947874" sldId="256"/>
            <ac:spMk id="3" creationId="{0B33F478-1649-C46F-4FD1-23D0E0F53670}"/>
          </ac:spMkLst>
        </pc:spChg>
      </pc:sldChg>
      <pc:sldChg chg="modSp new mod">
        <pc:chgData name="Cunningham, Marqiece" userId="ab893edd-4c60-4904-aa26-83cc02bc68ab" providerId="ADAL" clId="{C83DFD83-8EFC-44A3-B396-1E7667B56504}" dt="2026-03-17T17:16:40.211" v="2258" actId="27636"/>
        <pc:sldMkLst>
          <pc:docMk/>
          <pc:sldMk cId="1679785512" sldId="257"/>
        </pc:sldMkLst>
        <pc:spChg chg="mod">
          <ac:chgData name="Cunningham, Marqiece" userId="ab893edd-4c60-4904-aa26-83cc02bc68ab" providerId="ADAL" clId="{C83DFD83-8EFC-44A3-B396-1E7667B56504}" dt="2026-03-17T13:38:10.977" v="2081"/>
          <ac:spMkLst>
            <pc:docMk/>
            <pc:sldMk cId="1679785512" sldId="257"/>
            <ac:spMk id="2" creationId="{AA471C9A-8ECE-A186-977A-291948A4F53E}"/>
          </ac:spMkLst>
        </pc:spChg>
        <pc:spChg chg="mod">
          <ac:chgData name="Cunningham, Marqiece" userId="ab893edd-4c60-4904-aa26-83cc02bc68ab" providerId="ADAL" clId="{C83DFD83-8EFC-44A3-B396-1E7667B56504}" dt="2026-03-17T17:16:40.211" v="2258" actId="27636"/>
          <ac:spMkLst>
            <pc:docMk/>
            <pc:sldMk cId="1679785512" sldId="257"/>
            <ac:spMk id="3" creationId="{9F9432D6-E7C9-EB05-932C-F509D425D183}"/>
          </ac:spMkLst>
        </pc:spChg>
      </pc:sldChg>
      <pc:sldChg chg="modSp new mod">
        <pc:chgData name="Cunningham, Marqiece" userId="ab893edd-4c60-4904-aa26-83cc02bc68ab" providerId="ADAL" clId="{C83DFD83-8EFC-44A3-B396-1E7667B56504}" dt="2026-03-17T17:17:03.939" v="2265" actId="20577"/>
        <pc:sldMkLst>
          <pc:docMk/>
          <pc:sldMk cId="3693866306" sldId="258"/>
        </pc:sldMkLst>
        <pc:spChg chg="mod">
          <ac:chgData name="Cunningham, Marqiece" userId="ab893edd-4c60-4904-aa26-83cc02bc68ab" providerId="ADAL" clId="{C83DFD83-8EFC-44A3-B396-1E7667B56504}" dt="2026-03-17T13:38:10.977" v="2081"/>
          <ac:spMkLst>
            <pc:docMk/>
            <pc:sldMk cId="3693866306" sldId="258"/>
            <ac:spMk id="2" creationId="{EBFAEC49-D69E-58A5-0716-69401D46958D}"/>
          </ac:spMkLst>
        </pc:spChg>
        <pc:spChg chg="mod">
          <ac:chgData name="Cunningham, Marqiece" userId="ab893edd-4c60-4904-aa26-83cc02bc68ab" providerId="ADAL" clId="{C83DFD83-8EFC-44A3-B396-1E7667B56504}" dt="2026-03-17T17:17:03.939" v="2265" actId="20577"/>
          <ac:spMkLst>
            <pc:docMk/>
            <pc:sldMk cId="3693866306" sldId="258"/>
            <ac:spMk id="3" creationId="{6023798D-2A5F-E220-125D-92C21B90804E}"/>
          </ac:spMkLst>
        </pc:spChg>
      </pc:sldChg>
      <pc:sldChg chg="modSp new mod">
        <pc:chgData name="Cunningham, Marqiece" userId="ab893edd-4c60-4904-aa26-83cc02bc68ab" providerId="ADAL" clId="{C83DFD83-8EFC-44A3-B396-1E7667B56504}" dt="2026-03-17T13:38:10.977" v="2081"/>
        <pc:sldMkLst>
          <pc:docMk/>
          <pc:sldMk cId="3395640283" sldId="259"/>
        </pc:sldMkLst>
        <pc:spChg chg="mod">
          <ac:chgData name="Cunningham, Marqiece" userId="ab893edd-4c60-4904-aa26-83cc02bc68ab" providerId="ADAL" clId="{C83DFD83-8EFC-44A3-B396-1E7667B56504}" dt="2026-03-17T13:38:10.977" v="2081"/>
          <ac:spMkLst>
            <pc:docMk/>
            <pc:sldMk cId="3395640283" sldId="259"/>
            <ac:spMk id="2" creationId="{724C8344-AA8F-F8F9-36C1-57171929B04C}"/>
          </ac:spMkLst>
        </pc:spChg>
        <pc:spChg chg="mod">
          <ac:chgData name="Cunningham, Marqiece" userId="ab893edd-4c60-4904-aa26-83cc02bc68ab" providerId="ADAL" clId="{C83DFD83-8EFC-44A3-B396-1E7667B56504}" dt="2026-03-17T13:38:10.977" v="2081"/>
          <ac:spMkLst>
            <pc:docMk/>
            <pc:sldMk cId="3395640283" sldId="259"/>
            <ac:spMk id="3" creationId="{E0DF475C-F6C3-93FC-E7B0-2A1CF92AFA84}"/>
          </ac:spMkLst>
        </pc:spChg>
      </pc:sldChg>
      <pc:sldChg chg="modSp new mod">
        <pc:chgData name="Cunningham, Marqiece" userId="ab893edd-4c60-4904-aa26-83cc02bc68ab" providerId="ADAL" clId="{C83DFD83-8EFC-44A3-B396-1E7667B56504}" dt="2026-03-17T13:38:10.977" v="2081"/>
        <pc:sldMkLst>
          <pc:docMk/>
          <pc:sldMk cId="3929626765" sldId="260"/>
        </pc:sldMkLst>
        <pc:spChg chg="mod">
          <ac:chgData name="Cunningham, Marqiece" userId="ab893edd-4c60-4904-aa26-83cc02bc68ab" providerId="ADAL" clId="{C83DFD83-8EFC-44A3-B396-1E7667B56504}" dt="2026-03-17T13:38:10.977" v="2081"/>
          <ac:spMkLst>
            <pc:docMk/>
            <pc:sldMk cId="3929626765" sldId="260"/>
            <ac:spMk id="2" creationId="{2E76E36D-8344-D816-7167-C3E8CDDAE2CF}"/>
          </ac:spMkLst>
        </pc:spChg>
        <pc:spChg chg="mod">
          <ac:chgData name="Cunningham, Marqiece" userId="ab893edd-4c60-4904-aa26-83cc02bc68ab" providerId="ADAL" clId="{C83DFD83-8EFC-44A3-B396-1E7667B56504}" dt="2026-03-17T13:38:10.977" v="2081"/>
          <ac:spMkLst>
            <pc:docMk/>
            <pc:sldMk cId="3929626765" sldId="260"/>
            <ac:spMk id="3" creationId="{4A1032E0-BFBE-0CE1-11F0-87BEA15E6235}"/>
          </ac:spMkLst>
        </pc:spChg>
      </pc:sldChg>
      <pc:sldChg chg="modSp new mod">
        <pc:chgData name="Cunningham, Marqiece" userId="ab893edd-4c60-4904-aa26-83cc02bc68ab" providerId="ADAL" clId="{C83DFD83-8EFC-44A3-B396-1E7667B56504}" dt="2026-03-17T14:21:10.065" v="2142" actId="20577"/>
        <pc:sldMkLst>
          <pc:docMk/>
          <pc:sldMk cId="378716493" sldId="261"/>
        </pc:sldMkLst>
        <pc:spChg chg="mod">
          <ac:chgData name="Cunningham, Marqiece" userId="ab893edd-4c60-4904-aa26-83cc02bc68ab" providerId="ADAL" clId="{C83DFD83-8EFC-44A3-B396-1E7667B56504}" dt="2026-03-17T13:38:10.977" v="2081"/>
          <ac:spMkLst>
            <pc:docMk/>
            <pc:sldMk cId="378716493" sldId="261"/>
            <ac:spMk id="2" creationId="{DEF5B401-D458-6168-E747-E8C1F64F1581}"/>
          </ac:spMkLst>
        </pc:spChg>
        <pc:spChg chg="mod">
          <ac:chgData name="Cunningham, Marqiece" userId="ab893edd-4c60-4904-aa26-83cc02bc68ab" providerId="ADAL" clId="{C83DFD83-8EFC-44A3-B396-1E7667B56504}" dt="2026-03-17T14:21:10.065" v="2142" actId="20577"/>
          <ac:spMkLst>
            <pc:docMk/>
            <pc:sldMk cId="378716493" sldId="261"/>
            <ac:spMk id="3" creationId="{4B878FC1-E430-B58A-2AEE-66ED35D30FBB}"/>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8ABE3C1-DBE1-495D-B57B-2849774B866A}" type="datetimeFigureOut">
              <a:rPr lang="en-US" smtClean="0"/>
              <a:t>3/17/2026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1368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3/17/2026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691220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381253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927778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2944094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6236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472074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2045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230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8562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0720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3/17/2026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887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3/17/2026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002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3/17/2026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55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3/17/2026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6346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3/17/2026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8904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3/17/2026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9047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6E9DEC-419B-4CC5-A080-3B06BD5A8291}" type="datetimeFigureOut">
              <a:rPr lang="en-US" smtClean="0"/>
              <a:t>3/17/2026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7804973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4B50A-0129-5844-AFF2-4995E6C101B5}"/>
              </a:ext>
            </a:extLst>
          </p:cNvPr>
          <p:cNvSpPr>
            <a:spLocks noGrp="1"/>
          </p:cNvSpPr>
          <p:nvPr>
            <p:ph type="ctrTitle"/>
          </p:nvPr>
        </p:nvSpPr>
        <p:spPr>
          <a:xfrm>
            <a:off x="2688165" y="2769080"/>
            <a:ext cx="6815669" cy="1552754"/>
          </a:xfrm>
        </p:spPr>
        <p:txBody>
          <a:bodyPr/>
          <a:lstStyle/>
          <a:p>
            <a:r>
              <a:rPr lang="en-US" dirty="0"/>
              <a:t>Spring 2026 </a:t>
            </a:r>
            <a:br>
              <a:rPr lang="en-US" dirty="0"/>
            </a:br>
            <a:r>
              <a:rPr lang="en-US" dirty="0"/>
              <a:t>Self-Selection </a:t>
            </a:r>
          </a:p>
        </p:txBody>
      </p:sp>
    </p:spTree>
    <p:extLst>
      <p:ext uri="{BB962C8B-B14F-4D97-AF65-F5344CB8AC3E}">
        <p14:creationId xmlns:p14="http://schemas.microsoft.com/office/powerpoint/2010/main" val="1363947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71C9A-8ECE-A186-977A-291948A4F53E}"/>
              </a:ext>
            </a:extLst>
          </p:cNvPr>
          <p:cNvSpPr>
            <a:spLocks noGrp="1"/>
          </p:cNvSpPr>
          <p:nvPr>
            <p:ph type="title"/>
          </p:nvPr>
        </p:nvSpPr>
        <p:spPr/>
        <p:txBody>
          <a:bodyPr/>
          <a:lstStyle/>
          <a:p>
            <a:r>
              <a:rPr lang="en-US" dirty="0"/>
              <a:t>Self-Selection Timeline</a:t>
            </a:r>
          </a:p>
        </p:txBody>
      </p:sp>
      <p:sp>
        <p:nvSpPr>
          <p:cNvPr id="3" name="Content Placeholder 2">
            <a:extLst>
              <a:ext uri="{FF2B5EF4-FFF2-40B4-BE49-F238E27FC236}">
                <a16:creationId xmlns:a16="http://schemas.microsoft.com/office/drawing/2014/main" id="{9F9432D6-E7C9-EB05-932C-F509D425D183}"/>
              </a:ext>
            </a:extLst>
          </p:cNvPr>
          <p:cNvSpPr>
            <a:spLocks noGrp="1"/>
          </p:cNvSpPr>
          <p:nvPr>
            <p:ph idx="1"/>
          </p:nvPr>
        </p:nvSpPr>
        <p:spPr/>
        <p:txBody>
          <a:bodyPr>
            <a:normAutofit fontScale="92500" lnSpcReduction="10000"/>
          </a:bodyPr>
          <a:lstStyle/>
          <a:p>
            <a:r>
              <a:rPr lang="en-US" dirty="0"/>
              <a:t>Step 1: Complete Housing Application (Congratulations for completing!)</a:t>
            </a:r>
          </a:p>
          <a:p>
            <a:r>
              <a:rPr lang="en-US" dirty="0"/>
              <a:t>Step 2: Register for Fall 2026 classes by March 20, 2026</a:t>
            </a:r>
          </a:p>
          <a:p>
            <a:pPr lvl="1"/>
            <a:r>
              <a:rPr lang="en-US" dirty="0"/>
              <a:t>Remain eligible for selection by (1) Meeting with your academic advisor, (2) resolving any outstanding account balances or holds, (3) registering for the required number of credit hours</a:t>
            </a:r>
          </a:p>
          <a:p>
            <a:r>
              <a:rPr lang="en-US" dirty="0"/>
              <a:t>Step 3: Participate in self-selection process during the week of March 30, 2026 during your assigned day and time</a:t>
            </a:r>
          </a:p>
          <a:p>
            <a:pPr lvl="1"/>
            <a:r>
              <a:rPr lang="en-US" b="1" dirty="0"/>
              <a:t>Receiving a housing selection time does not guarantee an on-campus housing assignment</a:t>
            </a:r>
          </a:p>
        </p:txBody>
      </p:sp>
    </p:spTree>
    <p:extLst>
      <p:ext uri="{BB962C8B-B14F-4D97-AF65-F5344CB8AC3E}">
        <p14:creationId xmlns:p14="http://schemas.microsoft.com/office/powerpoint/2010/main" val="167978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AEC49-D69E-58A5-0716-69401D46958D}"/>
              </a:ext>
            </a:extLst>
          </p:cNvPr>
          <p:cNvSpPr>
            <a:spLocks noGrp="1"/>
          </p:cNvSpPr>
          <p:nvPr>
            <p:ph type="title"/>
          </p:nvPr>
        </p:nvSpPr>
        <p:spPr/>
        <p:txBody>
          <a:bodyPr/>
          <a:lstStyle/>
          <a:p>
            <a:r>
              <a:rPr lang="en-US" dirty="0"/>
              <a:t>Important Reminders</a:t>
            </a:r>
          </a:p>
        </p:txBody>
      </p:sp>
      <p:sp>
        <p:nvSpPr>
          <p:cNvPr id="3" name="Content Placeholder 2">
            <a:extLst>
              <a:ext uri="{FF2B5EF4-FFF2-40B4-BE49-F238E27FC236}">
                <a16:creationId xmlns:a16="http://schemas.microsoft.com/office/drawing/2014/main" id="{6023798D-2A5F-E220-125D-92C21B90804E}"/>
              </a:ext>
            </a:extLst>
          </p:cNvPr>
          <p:cNvSpPr>
            <a:spLocks noGrp="1"/>
          </p:cNvSpPr>
          <p:nvPr>
            <p:ph idx="1"/>
          </p:nvPr>
        </p:nvSpPr>
        <p:spPr/>
        <p:txBody>
          <a:bodyPr>
            <a:normAutofit lnSpcReduction="10000"/>
          </a:bodyPr>
          <a:lstStyle/>
          <a:p>
            <a:pPr algn="just" rtl="0" fontAlgn="base">
              <a:buFont typeface="Arial" panose="020B0604020202020204" pitchFamily="34" charset="0"/>
              <a:buChar char="•"/>
            </a:pPr>
            <a:r>
              <a:rPr lang="en-US" sz="2400" b="0" i="0" dirty="0">
                <a:solidFill>
                  <a:srgbClr val="000000"/>
                </a:solidFill>
                <a:effectLst/>
              </a:rPr>
              <a:t>On-campus housing is limited. Students who are unable to select a space during self-selection will be placed on the housing waitlist. </a:t>
            </a:r>
          </a:p>
          <a:p>
            <a:pPr algn="just" rtl="0" fontAlgn="base">
              <a:buFont typeface="Arial" panose="020B0604020202020204" pitchFamily="34" charset="0"/>
              <a:buChar char="•"/>
            </a:pPr>
            <a:r>
              <a:rPr lang="en-US" sz="2400" b="0" i="0" dirty="0">
                <a:solidFill>
                  <a:srgbClr val="000000"/>
                </a:solidFill>
                <a:effectLst/>
              </a:rPr>
              <a:t>We strongly encourage continuing students to begin exploring off-campus housing options now to ensure they have housing secured for the upcoming academic year. </a:t>
            </a:r>
          </a:p>
          <a:p>
            <a:pPr algn="just" rtl="0" fontAlgn="base">
              <a:buFont typeface="Arial" panose="020B0604020202020204" pitchFamily="34" charset="0"/>
              <a:buChar char="•"/>
            </a:pPr>
            <a:r>
              <a:rPr lang="en-US" dirty="0">
                <a:solidFill>
                  <a:srgbClr val="000000"/>
                </a:solidFill>
              </a:rPr>
              <a:t>Two</a:t>
            </a:r>
            <a:r>
              <a:rPr lang="en-US" sz="2400" b="0" i="0" dirty="0">
                <a:solidFill>
                  <a:srgbClr val="000000"/>
                </a:solidFill>
                <a:effectLst/>
              </a:rPr>
              <a:t> </a:t>
            </a:r>
            <a:r>
              <a:rPr lang="en-US" sz="2400" b="1" i="0" dirty="0">
                <a:solidFill>
                  <a:srgbClr val="000000"/>
                </a:solidFill>
                <a:effectLst/>
              </a:rPr>
              <a:t>Off-Campus Housing Fairs</a:t>
            </a:r>
            <a:r>
              <a:rPr lang="en-US" sz="2400" b="0" i="0" dirty="0">
                <a:solidFill>
                  <a:srgbClr val="000000"/>
                </a:solidFill>
                <a:effectLst/>
              </a:rPr>
              <a:t> will take place on </a:t>
            </a:r>
            <a:r>
              <a:rPr lang="en-US" sz="2400" b="1" i="0" dirty="0">
                <a:solidFill>
                  <a:srgbClr val="000000"/>
                </a:solidFill>
                <a:effectLst/>
              </a:rPr>
              <a:t>March 19, 2026, from 11:00 AM – 2:00 PM in the Student Center</a:t>
            </a:r>
            <a:r>
              <a:rPr lang="en-US" dirty="0">
                <a:solidFill>
                  <a:srgbClr val="000000"/>
                </a:solidFill>
              </a:rPr>
              <a:t> and</a:t>
            </a:r>
            <a:r>
              <a:rPr lang="en-US" sz="2400" b="0" i="0" dirty="0">
                <a:solidFill>
                  <a:srgbClr val="000000"/>
                </a:solidFill>
                <a:effectLst/>
              </a:rPr>
              <a:t> </a:t>
            </a:r>
            <a:r>
              <a:rPr lang="en-US" sz="2400" b="1" i="0" dirty="0">
                <a:solidFill>
                  <a:srgbClr val="000000"/>
                </a:solidFill>
                <a:effectLst/>
              </a:rPr>
              <a:t>April 16, 2026, from 11:00 AM – 2:00 PM in the Student Center.</a:t>
            </a:r>
          </a:p>
          <a:p>
            <a:endParaRPr lang="en-US" sz="2400" dirty="0"/>
          </a:p>
        </p:txBody>
      </p:sp>
    </p:spTree>
    <p:extLst>
      <p:ext uri="{BB962C8B-B14F-4D97-AF65-F5344CB8AC3E}">
        <p14:creationId xmlns:p14="http://schemas.microsoft.com/office/powerpoint/2010/main" val="3693866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C8344-AA8F-F8F9-36C1-57171929B04C}"/>
              </a:ext>
            </a:extLst>
          </p:cNvPr>
          <p:cNvSpPr>
            <a:spLocks noGrp="1"/>
          </p:cNvSpPr>
          <p:nvPr>
            <p:ph type="title"/>
          </p:nvPr>
        </p:nvSpPr>
        <p:spPr/>
        <p:txBody>
          <a:bodyPr>
            <a:normAutofit fontScale="90000"/>
          </a:bodyPr>
          <a:lstStyle/>
          <a:p>
            <a:r>
              <a:rPr lang="en-US" dirty="0"/>
              <a:t>Self-Selection Steps – Before Selection Time</a:t>
            </a:r>
          </a:p>
        </p:txBody>
      </p:sp>
      <p:sp>
        <p:nvSpPr>
          <p:cNvPr id="3" name="Content Placeholder 2">
            <a:extLst>
              <a:ext uri="{FF2B5EF4-FFF2-40B4-BE49-F238E27FC236}">
                <a16:creationId xmlns:a16="http://schemas.microsoft.com/office/drawing/2014/main" id="{E0DF475C-F6C3-93FC-E7B0-2A1CF92AFA84}"/>
              </a:ext>
            </a:extLst>
          </p:cNvPr>
          <p:cNvSpPr>
            <a:spLocks noGrp="1"/>
          </p:cNvSpPr>
          <p:nvPr>
            <p:ph idx="1"/>
          </p:nvPr>
        </p:nvSpPr>
        <p:spPr/>
        <p:txBody>
          <a:bodyPr/>
          <a:lstStyle/>
          <a:p>
            <a:pPr marL="514350" indent="-514350">
              <a:buFont typeface="+mj-lt"/>
              <a:buAutoNum type="arabicPeriod"/>
            </a:pPr>
            <a:r>
              <a:rPr lang="en-US" dirty="0"/>
              <a:t>Log in to </a:t>
            </a:r>
            <a:r>
              <a:rPr lang="en-US" dirty="0" err="1"/>
              <a:t>myHousing</a:t>
            </a:r>
            <a:r>
              <a:rPr lang="en-US" dirty="0"/>
              <a:t> via </a:t>
            </a:r>
            <a:r>
              <a:rPr lang="en-US" dirty="0" err="1"/>
              <a:t>MyEOL</a:t>
            </a:r>
            <a:endParaRPr lang="en-US" dirty="0"/>
          </a:p>
          <a:p>
            <a:pPr marL="514350" indent="-514350">
              <a:buFont typeface="+mj-lt"/>
              <a:buAutoNum type="arabicPeriod"/>
            </a:pPr>
            <a:r>
              <a:rPr lang="en-US" dirty="0"/>
              <a:t>Click Update Housing Profile</a:t>
            </a:r>
          </a:p>
          <a:p>
            <a:pPr marL="514350" indent="-514350">
              <a:buFont typeface="+mj-lt"/>
              <a:buAutoNum type="arabicPeriod"/>
            </a:pPr>
            <a:r>
              <a:rPr lang="en-US" dirty="0"/>
              <a:t>Update Roommate Group Pin</a:t>
            </a:r>
          </a:p>
          <a:p>
            <a:pPr marL="514350" indent="-514350">
              <a:buFont typeface="+mj-lt"/>
              <a:buAutoNum type="arabicPeriod"/>
            </a:pPr>
            <a:r>
              <a:rPr lang="en-US" dirty="0"/>
              <a:t>Share NCCU email, Roommate Group Pin, and meal plan choice with roommate who will select room</a:t>
            </a:r>
          </a:p>
        </p:txBody>
      </p:sp>
    </p:spTree>
    <p:extLst>
      <p:ext uri="{BB962C8B-B14F-4D97-AF65-F5344CB8AC3E}">
        <p14:creationId xmlns:p14="http://schemas.microsoft.com/office/powerpoint/2010/main" val="3395640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E36D-8344-D816-7167-C3E8CDDAE2CF}"/>
              </a:ext>
            </a:extLst>
          </p:cNvPr>
          <p:cNvSpPr>
            <a:spLocks noGrp="1"/>
          </p:cNvSpPr>
          <p:nvPr>
            <p:ph type="title"/>
          </p:nvPr>
        </p:nvSpPr>
        <p:spPr/>
        <p:txBody>
          <a:bodyPr>
            <a:normAutofit fontScale="90000"/>
          </a:bodyPr>
          <a:lstStyle/>
          <a:p>
            <a:r>
              <a:rPr lang="en-US" dirty="0"/>
              <a:t>Self-Selection Steps – During Selection Time</a:t>
            </a:r>
          </a:p>
        </p:txBody>
      </p:sp>
      <p:sp>
        <p:nvSpPr>
          <p:cNvPr id="3" name="Content Placeholder 2">
            <a:extLst>
              <a:ext uri="{FF2B5EF4-FFF2-40B4-BE49-F238E27FC236}">
                <a16:creationId xmlns:a16="http://schemas.microsoft.com/office/drawing/2014/main" id="{4A1032E0-BFBE-0CE1-11F0-87BEA15E6235}"/>
              </a:ext>
            </a:extLst>
          </p:cNvPr>
          <p:cNvSpPr>
            <a:spLocks noGrp="1"/>
          </p:cNvSpPr>
          <p:nvPr>
            <p:ph idx="1"/>
          </p:nvPr>
        </p:nvSpPr>
        <p:spPr/>
        <p:txBody>
          <a:bodyPr>
            <a:normAutofit lnSpcReduction="10000"/>
          </a:bodyPr>
          <a:lstStyle/>
          <a:p>
            <a:pPr marL="514350" indent="-514350">
              <a:buFont typeface="+mj-lt"/>
              <a:buAutoNum type="arabicPeriod"/>
            </a:pPr>
            <a:r>
              <a:rPr lang="en-US" dirty="0"/>
              <a:t>Log in to </a:t>
            </a:r>
            <a:r>
              <a:rPr lang="en-US" dirty="0" err="1"/>
              <a:t>myHousing</a:t>
            </a:r>
            <a:r>
              <a:rPr lang="en-US" dirty="0"/>
              <a:t> via </a:t>
            </a:r>
            <a:r>
              <a:rPr lang="en-US" dirty="0" err="1"/>
              <a:t>MyEOL</a:t>
            </a:r>
            <a:endParaRPr lang="en-US" dirty="0"/>
          </a:p>
          <a:p>
            <a:pPr marL="514350" indent="-514350">
              <a:buFont typeface="+mj-lt"/>
              <a:buAutoNum type="arabicPeriod"/>
            </a:pPr>
            <a:r>
              <a:rPr lang="en-US" dirty="0"/>
              <a:t>Click Select My Housing</a:t>
            </a:r>
          </a:p>
          <a:p>
            <a:pPr marL="514350" indent="-514350">
              <a:buFont typeface="+mj-lt"/>
              <a:buAutoNum type="arabicPeriod"/>
            </a:pPr>
            <a:r>
              <a:rPr lang="en-US" dirty="0"/>
              <a:t>Add roommate using roommate’s NCCU email and Roommate Group Pin (if applicable)</a:t>
            </a:r>
          </a:p>
          <a:p>
            <a:pPr marL="514350" indent="-514350">
              <a:buFont typeface="+mj-lt"/>
              <a:buAutoNum type="arabicPeriod"/>
            </a:pPr>
            <a:r>
              <a:rPr lang="en-US" dirty="0"/>
              <a:t>Choose room and bed(s) for self/roommate group</a:t>
            </a:r>
          </a:p>
          <a:p>
            <a:pPr marL="514350" indent="-514350">
              <a:buFont typeface="+mj-lt"/>
              <a:buAutoNum type="arabicPeriod"/>
            </a:pPr>
            <a:r>
              <a:rPr lang="en-US" dirty="0"/>
              <a:t>Choose meal plan for self/roommate group</a:t>
            </a:r>
          </a:p>
          <a:p>
            <a:pPr marL="514350" indent="-514350">
              <a:buFont typeface="+mj-lt"/>
              <a:buAutoNum type="arabicPeriod"/>
            </a:pPr>
            <a:r>
              <a:rPr lang="en-US" dirty="0"/>
              <a:t>Submit room and meal plan choices to complete self-selection</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929626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B401-D458-6168-E747-E8C1F64F1581}"/>
              </a:ext>
            </a:extLst>
          </p:cNvPr>
          <p:cNvSpPr>
            <a:spLocks noGrp="1"/>
          </p:cNvSpPr>
          <p:nvPr>
            <p:ph type="title"/>
          </p:nvPr>
        </p:nvSpPr>
        <p:spPr/>
        <p:txBody>
          <a:bodyPr/>
          <a:lstStyle/>
          <a:p>
            <a:r>
              <a:rPr lang="en-US" dirty="0"/>
              <a:t>Additional Information</a:t>
            </a:r>
          </a:p>
        </p:txBody>
      </p:sp>
      <p:sp>
        <p:nvSpPr>
          <p:cNvPr id="3" name="Content Placeholder 2">
            <a:extLst>
              <a:ext uri="{FF2B5EF4-FFF2-40B4-BE49-F238E27FC236}">
                <a16:creationId xmlns:a16="http://schemas.microsoft.com/office/drawing/2014/main" id="{4B878FC1-E430-B58A-2AEE-66ED35D30FBB}"/>
              </a:ext>
            </a:extLst>
          </p:cNvPr>
          <p:cNvSpPr>
            <a:spLocks noGrp="1"/>
          </p:cNvSpPr>
          <p:nvPr>
            <p:ph idx="1"/>
          </p:nvPr>
        </p:nvSpPr>
        <p:spPr/>
        <p:txBody>
          <a:bodyPr>
            <a:normAutofit fontScale="92500" lnSpcReduction="10000"/>
          </a:bodyPr>
          <a:lstStyle/>
          <a:p>
            <a:r>
              <a:rPr lang="en-US" dirty="0"/>
              <a:t>Students do not need to have the same selection time to be in a roommate group and get a housing assignment together.</a:t>
            </a:r>
          </a:p>
          <a:p>
            <a:r>
              <a:rPr lang="en-US" dirty="0"/>
              <a:t>Student may only form roommate groups with other continuing students.</a:t>
            </a:r>
          </a:p>
          <a:p>
            <a:r>
              <a:rPr lang="en-US" dirty="0"/>
              <a:t>The student selecting housing for their group may break up the roommate group at any time so students should confirm that housing has been selected by the group leader by checking their housing portal under the </a:t>
            </a:r>
            <a:r>
              <a:rPr lang="en-US" dirty="0" err="1"/>
              <a:t>myHousing</a:t>
            </a:r>
            <a:r>
              <a:rPr lang="en-US"/>
              <a:t> section.</a:t>
            </a:r>
            <a:endParaRPr lang="en-US" dirty="0"/>
          </a:p>
          <a:p>
            <a:r>
              <a:rPr lang="en-US" dirty="0"/>
              <a:t>Some assignments may be rearranged to address housing needs throughout self-selection week and leading up to fall move-in. In these cases breaking up roommate groups will be avoided as much as possible.</a:t>
            </a:r>
          </a:p>
        </p:txBody>
      </p:sp>
    </p:spTree>
    <p:extLst>
      <p:ext uri="{BB962C8B-B14F-4D97-AF65-F5344CB8AC3E}">
        <p14:creationId xmlns:p14="http://schemas.microsoft.com/office/powerpoint/2010/main" val="3787164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Metadata/LabelInfo.xml><?xml version="1.0" encoding="utf-8"?>
<clbl:labelList xmlns:clbl="http://schemas.microsoft.com/office/2020/mipLabelMetadata">
  <clbl:label id="{e86ab769-1eab-4e00-b79e-28ba7a8dbdf6}" enabled="0" method="" siteId="{e86ab769-1eab-4e00-b79e-28ba7a8dbdf6}" removed="1"/>
</clbl:labelList>
</file>

<file path=docProps/app.xml><?xml version="1.0" encoding="utf-8"?>
<Properties xmlns="http://schemas.openxmlformats.org/officeDocument/2006/extended-properties" xmlns:vt="http://schemas.openxmlformats.org/officeDocument/2006/docPropsVTypes">
  <Template>Organic</Template>
  <TotalTime>1543</TotalTime>
  <Words>394</Words>
  <Application>Microsoft Office PowerPoint</Application>
  <PresentationFormat>Widescreen</PresentationFormat>
  <Paragraphs>28</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Spring 2026  Self-Selection </vt:lpstr>
      <vt:lpstr>Self-Selection Timeline</vt:lpstr>
      <vt:lpstr>Important Reminders</vt:lpstr>
      <vt:lpstr>Self-Selection Steps – Before Selection Time</vt:lpstr>
      <vt:lpstr>Self-Selection Steps – During Selection Time</vt:lpstr>
      <vt:lpstr>Additional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Cunningham, Marqiece</dc:creator>
  <cp:lastModifiedBy>Cunningham, Marqiece</cp:lastModifiedBy>
  <cp:revision>1</cp:revision>
  <dcterms:created xsi:type="dcterms:W3CDTF">2026-03-16T12:38:55Z</dcterms:created>
  <dcterms:modified xsi:type="dcterms:W3CDTF">2026-03-17T17:17:17Z</dcterms:modified>
</cp:coreProperties>
</file>